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  <p:sldMasterId id="2147483653" r:id="rId4"/>
    <p:sldMasterId id="2147483655" r:id="rId5"/>
    <p:sldMasterId id="2147483657" r:id="rId6"/>
    <p:sldMasterId id="2147483659" r:id="rId7"/>
    <p:sldMasterId id="2147483661" r:id="rId8"/>
    <p:sldMasterId id="2147483663" r:id="rId9"/>
    <p:sldMasterId id="2147483665" r:id="rId10"/>
    <p:sldMasterId id="2147483667" r:id="rId11"/>
    <p:sldMasterId id="2147483669" r:id="rId12"/>
  </p:sldMasterIdLst>
  <p:sldIdLst>
    <p:sldId id="272" r:id="rId13"/>
    <p:sldId id="273" r:id="rId14"/>
    <p:sldId id="274" r:id="rId15"/>
    <p:sldId id="275" r:id="rId16"/>
    <p:sldId id="276" r:id="rId17"/>
    <p:sldId id="277" r:id="rId18"/>
    <p:sldId id="278" r:id="rId19"/>
    <p:sldId id="257" r:id="rId20"/>
    <p:sldId id="258" r:id="rId21"/>
    <p:sldId id="259" r:id="rId22"/>
    <p:sldId id="260" r:id="rId23"/>
    <p:sldId id="262" r:id="rId24"/>
    <p:sldId id="261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9" r:id="rId3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8000"/>
    <a:srgbClr val="0000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274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9A753-D759-4314-B7FA-4BCD188B5DB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08BEA-1235-4331-869C-6714A414040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837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837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837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837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837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583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FBCEF6B-E3D7-40CF-983F-8BF11886469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3C7C1-C863-4E46-9D25-660F476C577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D58EA-C0E6-4904-98CD-5DAD1C69283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6F34F-3482-4BFD-8B25-30EF0BF7C2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38411-65BD-4466-B607-7A80F42216A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3ABCD-8224-4EC5-9DD8-72B6911ACC8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36B71-6A3F-4E42-8E9A-AD73F494C62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61DDA-432F-4CAA-8A80-BA13AEF1E66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06554-2F07-40ED-8916-3A39BA8F513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53E71-E36E-4B81-AE5B-79C3533EA86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9EEFAF-D070-4148-AB47-7021C149455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CAEC2-6811-452B-B9BE-02F57897192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144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44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6144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6145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14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614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4E59065-5F3B-4496-A503-91ECAC48923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D2457E-D92D-40F9-BD07-CCA33C1E3B83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D9FAD4-5CF1-49F9-8FEE-8342D2FEB123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BDD479-A311-4C46-BDBE-B4B5573437A3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3FFFBC-B6E3-408A-BADD-B817C6D72CAF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FE06E6-95BA-4443-A1C3-734A87446F72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9AC629-0895-4331-BF2C-A856057DDD3A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937BFA-FFE8-4492-BC21-09B6F48D4836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DC99E8-514B-4A0A-BD73-E2ADD3212DC7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37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44D8B6-684B-4869-954D-4C1367EA36DF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7E7B0B-A131-4793-BBEF-4757FAA5F0EA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835718-D1AB-4F5F-909C-BC5FC90466D6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6451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1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1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1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1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2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n-US"/>
            </a:p>
          </p:txBody>
        </p:sp>
        <p:sp>
          <p:nvSpPr>
            <p:cNvPr id="6453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n-US"/>
            </a:p>
          </p:txBody>
        </p:sp>
        <p:sp>
          <p:nvSpPr>
            <p:cNvPr id="6453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3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3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4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4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6454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4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4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4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4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/>
            </a:p>
          </p:txBody>
        </p:sp>
        <p:sp>
          <p:nvSpPr>
            <p:cNvPr id="6454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4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4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5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6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7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8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59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0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1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2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3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4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5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6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7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8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69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0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1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472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473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6473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64732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4733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4734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F90657A-8194-4AC5-896C-D87FF03194A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192AF3-F2E8-4845-8621-BBFB0890DEE9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006DE6-AE35-43F8-B421-3B8CAA4E0950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CC0FC3-7720-48BC-BE69-D59085F3B95F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DCD047-EA07-4D12-AEFD-60A40120AAAA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FDB12A0-41A4-494E-8C07-086DD0152838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7DD4C6-D05B-4C50-A4D6-6E3ED39B0D0D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284133-AA71-4AAA-A864-26CA54F77FAB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F8371-9BBA-447E-B555-45904AA0943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4ACAA7E-3056-437B-8C70-6F4F2AA52072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0FF939-5DD8-4434-BB2D-3D6FE83DC83E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807032-D96D-4660-8601-EE8044E3603E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B46F5-9775-4BDE-99D2-319EB4F6D3A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A1434-A0DB-496B-9A5E-EEB52378511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657EA-CB7E-44EE-A51E-966A5C23BF6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E313F-AD58-415D-9960-7ED28DA7F7D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9A312-DA2F-4C88-93CD-F34D0B4653E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373BB-404E-4754-AE3A-25FD2D6B4AA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E7C33-6BD4-45B6-AD1E-7C9609ACB31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0891F-0120-4313-BBB3-4C584FFDB2B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F5385-1C8C-4F35-B771-0D065D3CBC1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367D8-C257-48A6-B491-D941E463408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687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688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8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89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690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3690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690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690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3690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6908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690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6910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1045528-DE3A-45AF-9D07-2D4876E980D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35961-1CB5-4D89-BBFA-3D5EA91F422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799B3-9334-413A-86EA-6A0E9237DF1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B0E56-90EE-4C48-AAB5-483DB420BA0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8FA6B-A27B-4D40-B298-AAA5ACA8023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46C15-8165-4FB6-9C9E-663AD8D6D4B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E9A64-25FA-4E91-8432-4F53C158DE4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6330E-6C20-4A19-A00F-A71AC6A4DF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E3179-C8EB-4C4C-9BDD-80EF2302C17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915DD-910C-4F60-9952-727F96C03D5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8C1ED-659F-49A7-BED8-E6FA9346309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DB6EB-6D3F-44C1-8CE9-15A6065B862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9D35D6-E712-41F5-8253-947AE05C212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FAEFD-13A6-4EC2-9DDD-ED8C6606F2B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71695-30C5-4EBC-8F3F-31E591F77B7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989F7-8C2D-4055-92DA-0F56212AC21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C9567-578A-45CF-90CA-66A0E2A0146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56BE1-8278-482E-8F1C-36FD7F41F14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BA62E-B914-4D1D-84D5-D121A2D9B36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35FC3-EC40-41B4-8F8C-B8112ED1C47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7F216-86F7-4087-BE4E-DEB395655EB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BF718-F386-48A8-B594-439EE834D59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80D3F-3EFB-4A56-BA52-A1F445DDBFB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387F2-CB78-4081-B456-D5B68681EF6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4301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8EB3F6-61A9-4BDE-9DFE-CC04A4E1BE8C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B102E-E888-468B-AA79-C85D63E43D5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BC53F-8C55-4E01-B958-C1A373C7B76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B9738-97E6-4D32-917B-21178262211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1D196-9F50-4A95-AF5E-274EBED2ABC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58B49-9C05-4C8B-9CCD-1C365EF7DE9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EF9F4-6CA6-4D47-9E67-3F26C4859C5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1D787-9004-44B0-B38E-81A83B1867B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F6F56-5A6F-49B0-BF53-73347A36E84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A1B43-5716-46AC-BF97-4E45E76F26E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AD4E3-E912-4E48-BB0A-9267A93CEE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4D143-C072-4FA9-9A25-B28AD1D134D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608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608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8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8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609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609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09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0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1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2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3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4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5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16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6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7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8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19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0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1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1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2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2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622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3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3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623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4623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4623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46235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46236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46237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F9703784-3585-4E5F-B11D-3469ABD550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AB073-89D4-4B3C-AE18-CC1DC16B4F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363F1-B113-4816-883B-4C071C99420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EF500-CB44-4123-B96A-1785CD90E14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9AF9-2F5B-4A05-9980-9D6CB6451F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D66CB-2C18-4FFF-A8DD-69BE4D9F44F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EAD32-B286-44A7-B7AA-4963EB0E478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836B9-F6BA-494D-9F94-7777E2310B2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71EF6-C0E3-4830-AC79-F6CE38F2D87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90A04-B38C-4B32-B7AF-A4BADDA11F7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8396E-BBC9-4314-A711-8798A8F32BA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62A3D-0C31-4065-8589-729952497A4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sp>
          <p:nvSpPr>
            <p:cNvPr id="4915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sp>
          <p:nvSpPr>
            <p:cNvPr id="4915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grpSp>
          <p:nvGrpSpPr>
            <p:cNvPr id="4915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915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916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916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916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916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4916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916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916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916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916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916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pic>
              <p:nvPicPr>
                <p:cNvPr id="4917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7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917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917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8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19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4919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19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sp>
          <p:nvSpPr>
            <p:cNvPr id="4920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920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en-US"/>
            </a:p>
          </p:txBody>
        </p:sp>
      </p:grpSp>
      <p:sp>
        <p:nvSpPr>
          <p:cNvPr id="49209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49210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49211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9212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9213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CB64F9D-4A66-4695-8ABA-87C658534A0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0D1B1-B99B-451B-A2D4-8959EBD2A96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57173-ED5A-48E3-95C3-08374535ED5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4645A-9A1B-4F71-B462-77F955A9FCA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754A6-7DDD-4F24-A3B4-3C9B0B921A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3BFEE-5ED7-4460-8B29-8AE700D2500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77C68-A285-468B-9F03-E1FFA98861E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B12D-1639-431B-8792-E96FE2D2877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A6CC9-23B1-4E95-9508-8913F573224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6A02A-D597-4C65-B985-7D97233272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A76C-1DC6-476D-9A8E-8E818EC2031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8E7B0-698E-4A06-9180-DE08BF3F8B7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277D80-1F18-4112-8FFE-EA43E2EC489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82C6E-B0A7-46BE-895D-17C7E9581A7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B462A-25D7-492A-8172-7D0D8B7D3A7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426BB-1F50-405D-A019-1C6C123A69B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665EB-447D-4873-8DC3-59E582E5C89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3E3F4-26A2-465E-B464-78172CDD098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912EF-2482-4F6A-AD6F-F0D84FB6CB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E36F7-39EB-476A-83CC-D312D7161A0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A763E-3B46-4481-806A-CBD4C4B6298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E3692-1E29-443A-A7D5-56B30B5DFB3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354B-9CBC-4ED3-B8C2-654C78D1B4E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CAE83-65D5-48B2-8883-3D9484D9921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52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53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55301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53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553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53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53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53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53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53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553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5312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5313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5314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5315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5316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5317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5531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5531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55320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532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BDC42A2-E9BE-443F-A731-8017F63EC7F8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5322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3482D-78F0-404B-A335-684EF47DA46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0CE66-C824-4BF3-8D45-54AD5C26D3A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E523B-37EF-41C2-9F66-5C87962E43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496F5-A91C-44BF-8CAE-A52DFE93045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07FD2-E17C-48B1-9E0E-522418BA34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5834A-84F7-4AD1-9965-14B7979BD25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353F9-4873-40B2-9139-EEB088182AC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0801C-62DD-4762-A416-63031A9D71A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8FD1B-61B5-4E00-8EB1-5F6396BAD7A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2CC06-1AF5-4E3C-A256-D4F5E30BA25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BC86-5BAC-4E2A-BF22-3D243AD8B35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w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7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4630D66-056F-4273-B51B-1380109F499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73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73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73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73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73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73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573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0E1E3B5-CD1F-4864-BDCF-63BC67EF6BFB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573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573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6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48DA3F-805D-4BE9-933D-4E8539E7D071}" type="slidenum">
              <a:rPr lang="en-AU"/>
              <a:pPr/>
              <a:t>‹#›</a:t>
            </a:fld>
            <a:endParaRPr lang="en-AU"/>
          </a:p>
        </p:txBody>
      </p:sp>
      <p:grpSp>
        <p:nvGrpSpPr>
          <p:cNvPr id="604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042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04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2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604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604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6042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04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AU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6349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49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0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1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2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2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2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6352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2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2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2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2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2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2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3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4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5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6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7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8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59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0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1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2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3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4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5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6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7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8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69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70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70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70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70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70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6370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63706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78758F3-62C4-42B4-AB2B-61FC4A64682E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63707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63708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63709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63710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56A4ED4-4189-4A49-8D40-BE071D2FDFBE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584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4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4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584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4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5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586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6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587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587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3588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588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588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58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588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588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588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DE32F63-0BF3-4950-BD20-751EF3623DD8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1F2CE88-049A-4056-8D46-D51E7F35F5BF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E7280DD-D203-435B-97DA-002A9C86E70D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5059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506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6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7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7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07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507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507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7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7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7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7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7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8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09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0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1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2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13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3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4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5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6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7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8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9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9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9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9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19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19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19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19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19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19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20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520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4520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4520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521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AU"/>
          </a:p>
        </p:txBody>
      </p:sp>
      <p:sp>
        <p:nvSpPr>
          <p:cNvPr id="4521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AU"/>
          </a:p>
        </p:txBody>
      </p:sp>
      <p:sp>
        <p:nvSpPr>
          <p:cNvPr id="4521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7BC9075-7BE6-4617-B516-AA2001DEE5CE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4521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813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sp>
          <p:nvSpPr>
            <p:cNvPr id="4813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sp>
          <p:nvSpPr>
            <p:cNvPr id="4813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grpSp>
          <p:nvGrpSpPr>
            <p:cNvPr id="48134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8135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8136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813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813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  <p:sp>
                  <p:nvSpPr>
                    <p:cNvPr id="4813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AU"/>
                    </a:p>
                  </p:txBody>
                </p:sp>
              </p:grpSp>
              <p:sp>
                <p:nvSpPr>
                  <p:cNvPr id="4814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8141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8142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8143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8144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4814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pic>
              <p:nvPicPr>
                <p:cNvPr id="48146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47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48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49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0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1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2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3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8154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8155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6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7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8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59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0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1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2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3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4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5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6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7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8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69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70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71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72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173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4817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7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/>
            </a:p>
          </p:txBody>
        </p:sp>
        <p:sp>
          <p:nvSpPr>
            <p:cNvPr id="4818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818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en-US"/>
            </a:p>
          </p:txBody>
        </p:sp>
      </p:grpSp>
      <p:sp>
        <p:nvSpPr>
          <p:cNvPr id="48185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8186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48187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AU"/>
          </a:p>
        </p:txBody>
      </p:sp>
      <p:sp>
        <p:nvSpPr>
          <p:cNvPr id="48188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AU"/>
          </a:p>
        </p:txBody>
      </p:sp>
      <p:sp>
        <p:nvSpPr>
          <p:cNvPr id="48189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326AFAB-416D-4F12-B356-7F7E7443A1E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F46C63A-791B-4B90-A3D6-9D09E6A1DBCD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427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5427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pSp>
        <p:nvGrpSpPr>
          <p:cNvPr id="54278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5427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5428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5428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428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428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428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428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5428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grpSp>
        <p:nvGrpSpPr>
          <p:cNvPr id="5428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428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428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429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429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429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5429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5429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5429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429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5429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5429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DA7CAFC-9B69-4853-807A-F1E7EEAAEE99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image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341438"/>
            <a:ext cx="3560762" cy="3889375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84213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TARRKAWARRA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403350" y="4797425"/>
            <a:ext cx="6985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AU" sz="320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AU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Water and Temperature Balance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mousetu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96975"/>
            <a:ext cx="4968875" cy="4632325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 4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5292725" y="1600200"/>
            <a:ext cx="3394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tx2"/>
              </a:buClr>
            </a:pPr>
            <a:r>
              <a:rPr lang="en-AU" sz="3200"/>
              <a:t>	Describe a typical burrow for the Tarrkawarra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spinifiex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4950" y="1425575"/>
            <a:ext cx="6132513" cy="4005263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 5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68313" y="5534025"/>
            <a:ext cx="8229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	Why do these animals also store their food in their burrow?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>
                <a:solidFill>
                  <a:schemeClr val="hlink"/>
                </a:solidFill>
              </a:rPr>
              <a:t>QUESTION 6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AU"/>
              <a:t>How would supplementing their diet with green leafy shoots and insects assist in survival?</a:t>
            </a:r>
          </a:p>
        </p:txBody>
      </p:sp>
      <p:pic>
        <p:nvPicPr>
          <p:cNvPr id="8198" name="Picture 6" descr="fanfl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3573463"/>
            <a:ext cx="2520950" cy="2824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image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76475"/>
            <a:ext cx="2743200" cy="2995613"/>
          </a:xfrm>
          <a:prstGeom prst="rect">
            <a:avLst/>
          </a:prstGeom>
          <a:noFill/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 b="1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 7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419475" y="1341438"/>
            <a:ext cx="5724525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	Carbohydrates, fatty foods and oxygen are oxidised in an animal’s body and the main end products are carbon dioxide and water.  How do humans dispose of these products?  </a:t>
            </a:r>
          </a:p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	Why does the Tarrkawarra make use of this water?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spinifex hopping mou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908050"/>
            <a:ext cx="5616575" cy="4216400"/>
          </a:xfrm>
          <a:prstGeom prst="rect">
            <a:avLst/>
          </a:prstGeom>
          <a:noFill/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000">
                <a:solidFill>
                  <a:schemeClr val="tx2"/>
                </a:solidFill>
              </a:rPr>
              <a:t>QUESTION 8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5316538"/>
            <a:ext cx="8027988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</a:pPr>
            <a:r>
              <a:rPr lang="en-AU" sz="3200"/>
              <a:t>	If the Tarrkawarra excretes very little water, what impact does that have on the concentration of urea in its urine?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notomy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9913" y="333375"/>
            <a:ext cx="4764087" cy="3038475"/>
          </a:xfrm>
          <a:prstGeom prst="rect">
            <a:avLst/>
          </a:prstGeom>
          <a:noFill/>
        </p:spPr>
      </p:pic>
      <p:pic>
        <p:nvPicPr>
          <p:cNvPr id="10248" name="Picture 8" descr="notomy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429000"/>
            <a:ext cx="4787900" cy="3052763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A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QUESTION 9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2997200"/>
            <a:ext cx="4211638" cy="312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</a:t>
            </a:r>
            <a:r>
              <a:rPr lang="en-AU" sz="36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List the water sources available to the Tarrkawarra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image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4391025" cy="4795838"/>
          </a:xfrm>
          <a:prstGeom prst="rect">
            <a:avLst/>
          </a:prstGeom>
          <a:noFill/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A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QUESTION 10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859338" y="3068638"/>
            <a:ext cx="428466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AU" sz="36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List the methods of water loss by the Tarrkawarra.</a:t>
            </a: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m_sh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0"/>
            <a:ext cx="5638800" cy="6597650"/>
          </a:xfrm>
          <a:prstGeom prst="rect">
            <a:avLst/>
          </a:prstGeom>
          <a:noFill/>
        </p:spPr>
      </p:pic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AU" sz="4400" b="1">
                <a:solidFill>
                  <a:srgbClr val="0000CC"/>
                </a:solidFill>
              </a:rPr>
              <a:t>QUESTION 11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600200"/>
            <a:ext cx="4140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AU" sz="3200"/>
              <a:t>	</a:t>
            </a:r>
            <a:r>
              <a:rPr lang="en-AU" sz="3200">
                <a:solidFill>
                  <a:srgbClr val="008000"/>
                </a:solidFill>
              </a:rPr>
              <a:t>Why must water-in balance with water-out?</a:t>
            </a:r>
            <a:r>
              <a:rPr lang="en-A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spinifex hopping mou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052513"/>
            <a:ext cx="5616575" cy="4216400"/>
          </a:xfrm>
          <a:prstGeom prst="rect">
            <a:avLst/>
          </a:prstGeom>
          <a:noFill/>
        </p:spPr>
      </p:pic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QUESTION 12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11188" y="5673725"/>
            <a:ext cx="82296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The Tarrkawarra has no sweat glands.  How would this advantage its survival?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m_shm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19475"/>
            <a:ext cx="3843338" cy="3438525"/>
          </a:xfrm>
          <a:prstGeom prst="rect">
            <a:avLst/>
          </a:prstGeom>
          <a:noFill/>
        </p:spPr>
      </p:pic>
      <p:pic>
        <p:nvPicPr>
          <p:cNvPr id="14345" name="Picture 9" descr="notomy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0"/>
            <a:ext cx="5076825" cy="3240088"/>
          </a:xfrm>
          <a:prstGeom prst="rect">
            <a:avLst/>
          </a:prstGeom>
          <a:noFill/>
        </p:spPr>
      </p:pic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AU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 13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4211638" y="3357563"/>
            <a:ext cx="49323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	Explain how the Tarrkawarra’s special heat exchange system its nasal passages works.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800" b="1"/>
              <a:t>Spinifex hopping-mouse</a:t>
            </a:r>
            <a:r>
              <a:rPr lang="en-AU" sz="4000"/>
              <a:t/>
            </a:r>
            <a:br>
              <a:rPr lang="en-AU" sz="4000"/>
            </a:br>
            <a:endParaRPr lang="en-AU" sz="40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i="1"/>
              <a:t>Notomys alexis</a:t>
            </a:r>
            <a:r>
              <a:rPr lang="en-AU"/>
              <a:t/>
            </a:r>
            <a:br>
              <a:rPr lang="en-AU"/>
            </a:br>
            <a:endParaRPr lang="en-AU"/>
          </a:p>
          <a:p>
            <a:r>
              <a:rPr lang="en-AU" i="1"/>
              <a:t>Notomys</a:t>
            </a:r>
            <a:r>
              <a:rPr lang="en-AU"/>
              <a:t> = southern mouse</a:t>
            </a:r>
            <a:br>
              <a:rPr lang="en-AU"/>
            </a:br>
            <a:endParaRPr lang="en-AU"/>
          </a:p>
          <a:p>
            <a:r>
              <a:rPr lang="en-AU" i="1"/>
              <a:t>alexis</a:t>
            </a:r>
            <a:r>
              <a:rPr lang="en-AU"/>
              <a:t> = named after Alexandria Downs station, Northern Territory where the animal was first found </a:t>
            </a:r>
          </a:p>
        </p:txBody>
      </p:sp>
      <p:pic>
        <p:nvPicPr>
          <p:cNvPr id="19461" name="Picture 5" descr="image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125538"/>
            <a:ext cx="2055812" cy="2246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P72300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313" y="-387350"/>
            <a:ext cx="9612313" cy="7208838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>
                <a:solidFill>
                  <a:schemeClr val="tx2"/>
                </a:solidFill>
              </a:rPr>
              <a:t>QUESTION 14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n-AU" sz="4000" b="1">
                <a:solidFill>
                  <a:srgbClr val="FFFF00"/>
                </a:solidFill>
              </a:rPr>
              <a:t>How does the female Tarrkawarra balance and supplement the water loss of feeding its young?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P72300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>
                <a:solidFill>
                  <a:schemeClr val="folHlink"/>
                </a:solidFill>
              </a:rPr>
              <a:t>QUESTION 15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AU"/>
              <a:t>The Tarrkawarra survives in harsh dry areas with very little free water.  </a:t>
            </a:r>
          </a:p>
          <a:p>
            <a:pPr marL="609600" indent="-609600">
              <a:lnSpc>
                <a:spcPct val="90000"/>
              </a:lnSpc>
            </a:pPr>
            <a:r>
              <a:rPr lang="en-AU"/>
              <a:t>It does so through structural, behavioural and physiological adaptations.  </a:t>
            </a:r>
          </a:p>
          <a:p>
            <a:pPr marL="609600" indent="-609600">
              <a:lnSpc>
                <a:spcPct val="90000"/>
              </a:lnSpc>
            </a:pPr>
            <a:r>
              <a:rPr lang="en-AU"/>
              <a:t>From your reading and observations of a photograph of this animal, list the adaptations under the three aspects of </a:t>
            </a:r>
            <a:r>
              <a:rPr lang="en-AU">
                <a:solidFill>
                  <a:srgbClr val="FFFF00"/>
                </a:solidFill>
              </a:rPr>
              <a:t>structural, behavioural and physiological</a:t>
            </a:r>
            <a:r>
              <a:rPr lang="en-A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03" name="Group 79"/>
          <p:cNvGraphicFramePr>
            <a:graphicFrameLocks noGrp="1"/>
          </p:cNvGraphicFramePr>
          <p:nvPr/>
        </p:nvGraphicFramePr>
        <p:xfrm>
          <a:off x="539750" y="333375"/>
          <a:ext cx="8353425" cy="6119813"/>
        </p:xfrm>
        <a:graphic>
          <a:graphicData uri="http://schemas.openxmlformats.org/drawingml/2006/table">
            <a:tbl>
              <a:tblPr/>
              <a:tblGrid>
                <a:gridCol w="3016250"/>
                <a:gridCol w="2671763"/>
                <a:gridCol w="2665412"/>
              </a:tblGrid>
              <a:tr h="874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Structural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Behavioural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A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Physiological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sz="2800" b="1"/>
              <a:t>The spinifex hopping-mouse really takes care of water.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 does not need to drink. The seeds, insects and roots that it eats provide enough water to live on.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 has no sweat glands.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Its droppings are almost completely dry.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Its kidneys waste very little water (its urine is one of the most concentrated of any mammal).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Mothers produce very concentrated milk (and drink the urine of their young).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 is active at night (when it is cooler).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 lives together in burrows (this increases the humidity in the burrow and reduces water loss). </a:t>
            </a:r>
          </a:p>
          <a:p>
            <a:pPr>
              <a:lnSpc>
                <a:spcPct val="90000"/>
              </a:lnSpc>
            </a:pPr>
            <a:r>
              <a:rPr lang="en-AU" sz="2800" b="1"/>
              <a:t>It even uses water from starch in the seeds it eats. </a:t>
            </a:r>
          </a:p>
          <a:p>
            <a:pPr>
              <a:lnSpc>
                <a:spcPct val="90000"/>
              </a:lnSpc>
            </a:pPr>
            <a:endParaRPr lang="en-AU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8697913" cy="4525963"/>
          </a:xfrm>
        </p:spPr>
        <p:txBody>
          <a:bodyPr/>
          <a:lstStyle/>
          <a:p>
            <a:pPr>
              <a:buFontTx/>
              <a:buNone/>
            </a:pPr>
            <a:r>
              <a:rPr lang="en-AU" b="1"/>
              <a:t>	The hopping-mouse has sharp claws to dig a home and large eyes to see at night.</a:t>
            </a:r>
            <a:br>
              <a:rPr lang="en-AU" b="1"/>
            </a:br>
            <a:endParaRPr lang="en-AU" b="1"/>
          </a:p>
          <a:p>
            <a:pPr>
              <a:buFontTx/>
              <a:buNone/>
            </a:pPr>
            <a:r>
              <a:rPr lang="en-AU" b="1"/>
              <a:t>	</a:t>
            </a:r>
            <a:r>
              <a:rPr lang="en-AU"/>
              <a:t>How does living in a burrow by day and moving around by night help the hopping mouse save water? </a:t>
            </a:r>
          </a:p>
        </p:txBody>
      </p:sp>
      <p:pic>
        <p:nvPicPr>
          <p:cNvPr id="21508" name="Picture 4" descr="hopping-mous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625850"/>
            <a:ext cx="5184775" cy="286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mousetu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419225"/>
            <a:ext cx="5834062" cy="5438775"/>
          </a:xfrm>
          <a:prstGeom prst="rect">
            <a:avLst/>
          </a:prstGeom>
          <a:noFill/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03213" y="260350"/>
            <a:ext cx="7797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AU" sz="2400" b="1"/>
              <a:t>Burrows help trap the water the mice breathe out. </a:t>
            </a:r>
          </a:p>
          <a:p>
            <a:r>
              <a:rPr lang="en-AU" sz="2400" b="1"/>
              <a:t>The steep entrance helps keep out unwanted visitors.</a:t>
            </a:r>
            <a:r>
              <a:rPr lang="en-AU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en-AU" sz="4000" b="1"/>
              <a:t>The Spinifex Hopping-mouse</a:t>
            </a:r>
            <a:r>
              <a:rPr lang="en-AU" sz="4000"/>
              <a:t/>
            </a:r>
            <a:br>
              <a:rPr lang="en-AU" sz="4000"/>
            </a:br>
            <a:endParaRPr lang="en-AU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4525963"/>
          </a:xfrm>
        </p:spPr>
        <p:txBody>
          <a:bodyPr/>
          <a:lstStyle/>
          <a:p>
            <a:r>
              <a:rPr lang="en-AU"/>
              <a:t>does not have to drink because it gets enough water from its food </a:t>
            </a:r>
          </a:p>
          <a:p>
            <a:r>
              <a:rPr lang="en-AU"/>
              <a:t>can't sweat because it has no sweat glands </a:t>
            </a:r>
          </a:p>
          <a:p>
            <a:r>
              <a:rPr lang="en-AU"/>
              <a:t>has kidneys that make very strong urine </a:t>
            </a:r>
          </a:p>
          <a:p>
            <a:r>
              <a:rPr lang="en-AU"/>
              <a:t>lives in burrows to help save water. 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m_sh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0"/>
            <a:ext cx="5638800" cy="6597650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AU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QUESTION 1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250825" y="2852738"/>
            <a:ext cx="33480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	</a:t>
            </a:r>
            <a:r>
              <a:rPr lang="en-AU" sz="32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What is the main food source for the Tarrkawarra?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notomy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924175"/>
            <a:ext cx="4764088" cy="3038475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AU"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 2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n-A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Define humidity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dese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557338"/>
            <a:ext cx="3675062" cy="4608512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AU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QUESTION 3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716463" y="1557338"/>
            <a:ext cx="34671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A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	When are the conditions best for the Tarrkawarra to feed?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89</TotalTime>
  <Words>302</Words>
  <Application>Microsoft Office PowerPoint</Application>
  <PresentationFormat>On-screen Show (4:3)</PresentationFormat>
  <Paragraphs>61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23</vt:i4>
      </vt:variant>
    </vt:vector>
  </HeadingPairs>
  <TitlesOfParts>
    <vt:vector size="41" baseType="lpstr">
      <vt:lpstr>Arial</vt:lpstr>
      <vt:lpstr>Tahoma</vt:lpstr>
      <vt:lpstr>Times New Roman</vt:lpstr>
      <vt:lpstr>Wingdings</vt:lpstr>
      <vt:lpstr>Arial Black</vt:lpstr>
      <vt:lpstr>Garamond</vt:lpstr>
      <vt:lpstr>Default Design</vt:lpstr>
      <vt:lpstr>Slit</vt:lpstr>
      <vt:lpstr>Beam</vt:lpstr>
      <vt:lpstr>Textured</vt:lpstr>
      <vt:lpstr>Ocean</vt:lpstr>
      <vt:lpstr>Compass</vt:lpstr>
      <vt:lpstr>Kimono</vt:lpstr>
      <vt:lpstr>Clouds</vt:lpstr>
      <vt:lpstr>Mountain Top</vt:lpstr>
      <vt:lpstr>Glass Layers</vt:lpstr>
      <vt:lpstr>Stream</vt:lpstr>
      <vt:lpstr>Digital Dots</vt:lpstr>
      <vt:lpstr>Slide 1</vt:lpstr>
      <vt:lpstr>Spinifex hopping-mouse </vt:lpstr>
      <vt:lpstr>Slide 3</vt:lpstr>
      <vt:lpstr>Slide 4</vt:lpstr>
      <vt:lpstr>Slide 5</vt:lpstr>
      <vt:lpstr>The Spinifex Hopping-mouse </vt:lpstr>
      <vt:lpstr>Slide 7</vt:lpstr>
      <vt:lpstr>Slide 8</vt:lpstr>
      <vt:lpstr>Slide 9</vt:lpstr>
      <vt:lpstr>Slide 10</vt:lpstr>
      <vt:lpstr>Slide 11</vt:lpstr>
      <vt:lpstr>QUESTION 6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QUESTION 15</vt:lpstr>
      <vt:lpstr>Slide 23</vt:lpstr>
    </vt:vector>
  </TitlesOfParts>
  <Company>Lyn Clarkson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TARRKAWARRA</dc:title>
  <dc:creator>Lyn Clarkson</dc:creator>
  <cp:lastModifiedBy>Emily</cp:lastModifiedBy>
  <cp:revision>6</cp:revision>
  <dcterms:created xsi:type="dcterms:W3CDTF">2007-08-21T03:35:08Z</dcterms:created>
  <dcterms:modified xsi:type="dcterms:W3CDTF">2008-07-22T11:02:02Z</dcterms:modified>
</cp:coreProperties>
</file>